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4" r:id="rId9"/>
    <p:sldId id="266" r:id="rId10"/>
    <p:sldId id="267" r:id="rId11"/>
    <p:sldId id="270" r:id="rId12"/>
    <p:sldId id="271" r:id="rId13"/>
    <p:sldId id="272" r:id="rId14"/>
    <p:sldId id="279" r:id="rId15"/>
    <p:sldId id="277" r:id="rId16"/>
    <p:sldId id="275" r:id="rId17"/>
    <p:sldId id="278" r:id="rId18"/>
    <p:sldId id="280" r:id="rId19"/>
    <p:sldId id="281" r:id="rId20"/>
    <p:sldId id="276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47ED-BC3A-49A7-B3DA-8914D8078748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81DAC-7C2E-4D98-85DF-E6FD1DED5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056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81DAC-7C2E-4D98-85DF-E6FD1DED5D8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2848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179512" y="1268760"/>
            <a:ext cx="8784976" cy="3024336"/>
          </a:xfrm>
          <a:prstGeom prst="ribbon2">
            <a:avLst>
              <a:gd name="adj1" fmla="val 12766"/>
              <a:gd name="adj2" fmla="val 72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48478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kk-KZ" dirty="0" smtClean="0">
                <a:solidFill>
                  <a:schemeClr val="bg1"/>
                </a:solidFill>
              </a:rPr>
              <a:t>Мен бала және тұлғамын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017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060848"/>
            <a:ext cx="78488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Тегiне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нәсiлiне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ұлтқа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жататындығына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әлеуметтiк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мүлiктiк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жағдайына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жынысына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тiліне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бiлiмiне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дiнге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көзқарасына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тұрғылықты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жерiне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жағдайына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ата-анасына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өкілдерiне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мән-жайларға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қарамастан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тең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құқыққа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400" dirty="0" smtClean="0">
                <a:effectLst/>
              </a:rPr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74304" y="404664"/>
            <a:ext cx="6400800" cy="1152128"/>
          </a:xfrm>
        </p:spPr>
        <p:txBody>
          <a:bodyPr/>
          <a:lstStyle/>
          <a:p>
            <a:pPr marL="45720" indent="0">
              <a:buNone/>
            </a:pP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Өз құқығын ата:</a:t>
            </a:r>
          </a:p>
          <a:p>
            <a:pPr marL="45720" indent="0">
              <a:buNone/>
            </a:pPr>
            <a:endParaRPr lang="kk-KZ" sz="2400" dirty="0" smtClean="0"/>
          </a:p>
          <a:p>
            <a:pPr marL="45720" indent="0">
              <a:buNone/>
            </a:pPr>
            <a:endParaRPr lang="kk-KZ" sz="2400" dirty="0" smtClean="0"/>
          </a:p>
          <a:p>
            <a:pPr marL="45720" indent="0">
              <a:buNone/>
            </a:pPr>
            <a:endParaRPr lang="ru-RU" sz="2400" dirty="0"/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611560" y="6165304"/>
            <a:ext cx="576064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83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36510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b="0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latin typeface="Times New Roman" pitchFamily="18" charset="0"/>
                <a:cs typeface="Times New Roman" pitchFamily="18" charset="0"/>
              </a:rPr>
              <a:t>Конституциясына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latin typeface="Times New Roman" pitchFamily="18" charset="0"/>
                <a:cs typeface="Times New Roman" pitchFamily="18" charset="0"/>
              </a:rPr>
              <a:t>негiзделедi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0" dirty="0"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құқықтары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заң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құжатқа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негізделеді</a:t>
            </a:r>
            <a:r>
              <a:rPr lang="ru-RU" sz="2800" b="1" i="1" dirty="0" smtClean="0"/>
              <a:t>?</a:t>
            </a:r>
          </a:p>
          <a:p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11560" y="5805264"/>
            <a:ext cx="504056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383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36510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kk-KZ" dirty="0"/>
              <a:t>2002 </a:t>
            </a:r>
            <a:r>
              <a:rPr lang="kk-KZ" dirty="0" smtClean="0"/>
              <a:t>жылы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k-KZ" sz="3200" dirty="0"/>
              <a:t>Қазақста Республикасының «Бала  құқығы туралы конвенция" қай жылы қабылданды?</a:t>
            </a:r>
            <a:endParaRPr lang="ru-RU" sz="3200" dirty="0"/>
          </a:p>
          <a:p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467544" y="6093296"/>
            <a:ext cx="504056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90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18 жас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Баланың құқығы  жайлы  Конвенцияға сәйкес неше  жасқа  дейін , сен бала деп есептелесін?</a:t>
            </a:r>
            <a:endParaRPr lang="ru-RU" sz="32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467544" y="6165304"/>
            <a:ext cx="504056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310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сия\Desktop\казахский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848872" cy="6264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530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Sveta\Desktop\101-1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16124"/>
            <a:ext cx="3672408" cy="53491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6" y="119675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16678"/>
            <a:ext cx="3947114" cy="534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781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412776"/>
            <a:ext cx="3589784" cy="1143000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жағдаяттар</a:t>
            </a:r>
            <a:endParaRPr lang="ru-RU" dirty="0"/>
          </a:p>
        </p:txBody>
      </p:sp>
      <p:pic>
        <p:nvPicPr>
          <p:cNvPr id="3074" name="Picture 2" descr="C:\Users\Sveta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99861"/>
            <a:ext cx="1399952" cy="15861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veta\Desktop\sm_ful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3255"/>
            <a:ext cx="2846090" cy="19732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6100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1 жағдаят</a:t>
            </a:r>
          </a:p>
          <a:p>
            <a:pPr marL="45720" indent="0">
              <a:buNone/>
            </a:pP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Көшеде  біреу  байқамай соғып кетсе сенің әрекетің?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720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                2 жағдаят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Сенің  құрдастарың саған дөрекі сөздер айтса сенің әрекетің?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269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3 жағдаят</a:t>
            </a:r>
          </a:p>
          <a:p>
            <a:pPr marL="45720" indent="0" algn="ctr">
              <a:buNone/>
            </a:pPr>
            <a:endParaRPr lang="kk-KZ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Сыныпта партаның үстінде, немесе басқа жерде ұялы телефонды тауып алсаң сенің әрекетің?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516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71538" y="1000108"/>
            <a:ext cx="6472262" cy="43577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             Мақсаты: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1.Оқушылардың құқықтық мәдениеттілігін көтеру.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2.Өз құқығын білуге деген қызығушылығын арттыру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3. Заңдарды сыйлап,өз құқығын қорғауға тәрбиелеу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Тәртіпті   бала                       Тәртіпсіз  бала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dirty="0" smtClean="0"/>
              <a:t>                                                   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391980" y="476672"/>
            <a:ext cx="36004" cy="58326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0312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714488"/>
            <a:ext cx="8001024" cy="4000528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Осымен</a:t>
            </a:r>
            <a:r>
              <a:rPr lang="ru-RU" dirty="0" smtClean="0"/>
              <a:t> б</a:t>
            </a:r>
            <a:r>
              <a:rPr lang="kk-KZ" dirty="0" smtClean="0"/>
              <a:t>үгінгі интеллектуалды ойынымыз аяқталды. </a:t>
            </a:r>
            <a:br>
              <a:rPr lang="kk-KZ" dirty="0" smtClean="0"/>
            </a:br>
            <a:r>
              <a:rPr lang="kk-KZ" dirty="0" smtClean="0"/>
              <a:t>Көп-көп рахмет!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kk-KZ" dirty="0" smtClean="0">
                <a:solidFill>
                  <a:schemeClr val="accent4">
                    <a:lumMod val="50000"/>
                  </a:schemeClr>
                </a:solidFill>
              </a:rPr>
              <a:t>Таныстыру</a:t>
            </a:r>
            <a:br>
              <a:rPr lang="kk-KZ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Сайыскерлер:</a:t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3 «Б» сынып</a:t>
            </a:r>
            <a:br>
              <a:rPr lang="kk-KZ" dirty="0" smtClean="0"/>
            </a:br>
            <a:r>
              <a:rPr lang="kk-KZ" dirty="0" smtClean="0"/>
              <a:t>3 «В» сынып</a:t>
            </a:r>
            <a:br>
              <a:rPr lang="kk-KZ" dirty="0" smtClean="0"/>
            </a:br>
            <a:r>
              <a:rPr lang="kk-KZ" dirty="0" smtClean="0"/>
              <a:t>3 «Г» сынып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3312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агетная рамка 9"/>
          <p:cNvSpPr/>
          <p:nvPr/>
        </p:nvSpPr>
        <p:spPr>
          <a:xfrm>
            <a:off x="6703433" y="5131729"/>
            <a:ext cx="1378079" cy="132160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30</a:t>
            </a:r>
            <a:endParaRPr lang="ru-RU" dirty="0"/>
          </a:p>
        </p:txBody>
      </p:sp>
      <p:sp>
        <p:nvSpPr>
          <p:cNvPr id="15" name="Багетная рамка 14"/>
          <p:cNvSpPr/>
          <p:nvPr/>
        </p:nvSpPr>
        <p:spPr>
          <a:xfrm>
            <a:off x="4977709" y="5149212"/>
            <a:ext cx="1280403" cy="130412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20</a:t>
            </a:r>
            <a:endParaRPr lang="ru-RU" dirty="0"/>
          </a:p>
        </p:txBody>
      </p:sp>
      <p:sp>
        <p:nvSpPr>
          <p:cNvPr id="16" name="Багетная рамка 15"/>
          <p:cNvSpPr/>
          <p:nvPr/>
        </p:nvSpPr>
        <p:spPr>
          <a:xfrm>
            <a:off x="2937658" y="3281980"/>
            <a:ext cx="1450798" cy="139272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10</a:t>
            </a:r>
            <a:endParaRPr lang="ru-RU" dirty="0"/>
          </a:p>
        </p:txBody>
      </p:sp>
      <p:sp>
        <p:nvSpPr>
          <p:cNvPr id="18" name="Багетная рамка 17"/>
          <p:cNvSpPr/>
          <p:nvPr/>
        </p:nvSpPr>
        <p:spPr>
          <a:xfrm>
            <a:off x="4977709" y="3269797"/>
            <a:ext cx="1280403" cy="140491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20</a:t>
            </a:r>
            <a:endParaRPr lang="ru-RU" dirty="0"/>
          </a:p>
        </p:txBody>
      </p:sp>
      <p:sp>
        <p:nvSpPr>
          <p:cNvPr id="19" name="Багетная рамка 18"/>
          <p:cNvSpPr/>
          <p:nvPr/>
        </p:nvSpPr>
        <p:spPr>
          <a:xfrm>
            <a:off x="6732241" y="3269797"/>
            <a:ext cx="1349052" cy="13456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30</a:t>
            </a:r>
            <a:endParaRPr lang="ru-RU" dirty="0"/>
          </a:p>
        </p:txBody>
      </p:sp>
      <p:sp>
        <p:nvSpPr>
          <p:cNvPr id="21" name="Багетная рамка 20"/>
          <p:cNvSpPr/>
          <p:nvPr/>
        </p:nvSpPr>
        <p:spPr>
          <a:xfrm>
            <a:off x="2937657" y="1403648"/>
            <a:ext cx="1392346" cy="134129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10</a:t>
            </a:r>
            <a:endParaRPr lang="ru-RU" dirty="0"/>
          </a:p>
        </p:txBody>
      </p:sp>
      <p:sp>
        <p:nvSpPr>
          <p:cNvPr id="23" name="Багетная рамка 22"/>
          <p:cNvSpPr/>
          <p:nvPr/>
        </p:nvSpPr>
        <p:spPr>
          <a:xfrm>
            <a:off x="6732240" y="1403649"/>
            <a:ext cx="1349273" cy="133432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30</a:t>
            </a:r>
            <a:endParaRPr lang="ru-RU" dirty="0"/>
          </a:p>
        </p:txBody>
      </p:sp>
      <p:sp>
        <p:nvSpPr>
          <p:cNvPr id="26" name="Багетная рамка 25"/>
          <p:cNvSpPr/>
          <p:nvPr/>
        </p:nvSpPr>
        <p:spPr>
          <a:xfrm>
            <a:off x="2937659" y="5131729"/>
            <a:ext cx="1488742" cy="132160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10</a:t>
            </a:r>
            <a:endParaRPr lang="ru-RU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573275" y="26064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k-K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Ұяшықтар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441645" y="3283667"/>
            <a:ext cx="2496014" cy="121500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k-KZ" dirty="0" smtClean="0">
                <a:solidFill>
                  <a:srgbClr val="FF0000"/>
                </a:solidFill>
              </a:rPr>
              <a:t>құқық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436588" y="5116504"/>
            <a:ext cx="2496014" cy="121500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k-KZ" dirty="0" smtClean="0">
                <a:solidFill>
                  <a:schemeClr val="accent3">
                    <a:lumMod val="75000"/>
                  </a:schemeClr>
                </a:solidFill>
              </a:rPr>
              <a:t>заң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4977709" y="1403649"/>
            <a:ext cx="1280211" cy="1341289"/>
          </a:xfrm>
          <a:prstGeom prst="bevel">
            <a:avLst>
              <a:gd name="adj" fmla="val 13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20</a:t>
            </a:r>
            <a:endParaRPr lang="ru-RU" dirty="0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3829903" y="2328394"/>
            <a:ext cx="283985" cy="2191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далее 32">
            <a:hlinkClick r:id="rId2" action="ppaction://hlinksldjump" highlightClick="1"/>
          </p:cNvPr>
          <p:cNvSpPr/>
          <p:nvPr/>
        </p:nvSpPr>
        <p:spPr>
          <a:xfrm>
            <a:off x="5814792" y="2356517"/>
            <a:ext cx="284973" cy="2191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rId3" action="ppaction://hlinksldjump" highlightClick="1"/>
          </p:cNvPr>
          <p:cNvSpPr/>
          <p:nvPr/>
        </p:nvSpPr>
        <p:spPr>
          <a:xfrm>
            <a:off x="7740352" y="2356517"/>
            <a:ext cx="216024" cy="2191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алее 2">
            <a:hlinkClick r:id="rId4" action="ppaction://hlinksldjump" highlightClick="1"/>
          </p:cNvPr>
          <p:cNvSpPr/>
          <p:nvPr/>
        </p:nvSpPr>
        <p:spPr>
          <a:xfrm>
            <a:off x="3842908" y="4180329"/>
            <a:ext cx="283985" cy="26217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5" action="ppaction://hlinksldjump" highlightClick="1"/>
          </p:cNvPr>
          <p:cNvSpPr/>
          <p:nvPr/>
        </p:nvSpPr>
        <p:spPr>
          <a:xfrm>
            <a:off x="5706780" y="4277401"/>
            <a:ext cx="284973" cy="23351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6" action="ppaction://hlinksldjump" highlightClick="1"/>
          </p:cNvPr>
          <p:cNvSpPr/>
          <p:nvPr/>
        </p:nvSpPr>
        <p:spPr>
          <a:xfrm>
            <a:off x="7632340" y="4176336"/>
            <a:ext cx="216024" cy="2607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rId7" action="ppaction://hlinksldjump" highlightClick="1"/>
          </p:cNvPr>
          <p:cNvSpPr/>
          <p:nvPr/>
        </p:nvSpPr>
        <p:spPr>
          <a:xfrm>
            <a:off x="4020398" y="5831476"/>
            <a:ext cx="212989" cy="301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8" action="ppaction://hlinksldjump" highlightClick="1"/>
          </p:cNvPr>
          <p:cNvSpPr/>
          <p:nvPr/>
        </p:nvSpPr>
        <p:spPr>
          <a:xfrm>
            <a:off x="5849266" y="5942464"/>
            <a:ext cx="213729" cy="301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rId9" action="ppaction://hlinksldjump" highlightClick="1"/>
          </p:cNvPr>
          <p:cNvSpPr/>
          <p:nvPr/>
        </p:nvSpPr>
        <p:spPr>
          <a:xfrm>
            <a:off x="7632340" y="5997732"/>
            <a:ext cx="216024" cy="301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56755" y="1768347"/>
            <a:ext cx="21260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3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kk-KZ" sz="3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індет</a:t>
            </a:r>
            <a:endParaRPr lang="ru-RU" sz="4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Управляющая кнопка: далее 1">
            <a:hlinkClick r:id="rId10" action="ppaction://hlinksldjump" highlightClick="1"/>
          </p:cNvPr>
          <p:cNvSpPr/>
          <p:nvPr/>
        </p:nvSpPr>
        <p:spPr>
          <a:xfrm>
            <a:off x="8532440" y="6299396"/>
            <a:ext cx="432048" cy="2979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26686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sz="3200" dirty="0" smtClean="0"/>
              <a:t>-Сабақты оқу</a:t>
            </a:r>
            <a:br>
              <a:rPr lang="kk-KZ" sz="3200" dirty="0" smtClean="0"/>
            </a:br>
            <a:r>
              <a:rPr lang="kk-KZ" sz="3200" dirty="0" smtClean="0"/>
              <a:t>-мектеп талаптарын орындау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Оқушының мектеп алдында міндеті: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11560" y="5877272"/>
            <a:ext cx="720080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951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9330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Ата- аналарына қамқор болу.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0100" y="785794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Баланың ата- аналар алдында міндеті</a:t>
            </a:r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611560" y="5914379"/>
            <a:ext cx="720080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182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56992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err="1">
                <a:effectLst/>
              </a:rPr>
              <a:t>Әрбiр</a:t>
            </a:r>
            <a:r>
              <a:rPr lang="ru-RU" sz="2400" dirty="0">
                <a:effectLst/>
              </a:rPr>
              <a:t> бала </a:t>
            </a:r>
            <a:r>
              <a:rPr lang="ru-RU" sz="2400" dirty="0" err="1">
                <a:effectLst/>
              </a:rPr>
              <a:t>Қазақстан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Республикасының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Конституциясын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және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заңдарын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сақтауға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басқа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адамдардың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құқықтарын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бостандығын</a:t>
            </a:r>
            <a:r>
              <a:rPr lang="ru-RU" sz="2400" dirty="0">
                <a:effectLst/>
              </a:rPr>
              <a:t>, ар-</a:t>
            </a:r>
            <a:r>
              <a:rPr lang="ru-RU" sz="2400" dirty="0" err="1">
                <a:effectLst/>
              </a:rPr>
              <a:t>ожданы</a:t>
            </a:r>
            <a:r>
              <a:rPr lang="ru-RU" sz="2400" dirty="0">
                <a:effectLst/>
              </a:rPr>
              <a:t> мен </a:t>
            </a:r>
            <a:r>
              <a:rPr lang="ru-RU" sz="2400" dirty="0" err="1">
                <a:effectLst/>
              </a:rPr>
              <a:t>қадiр-қасиетiн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Республиканың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мемлекеттiк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нышандарын</a:t>
            </a:r>
            <a:r>
              <a:rPr lang="ru-RU" sz="2400" dirty="0">
                <a:effectLst/>
              </a:rPr>
              <a:t> </a:t>
            </a:r>
            <a:r>
              <a:rPr lang="ru-RU" sz="2400" dirty="0" err="1" smtClean="0">
                <a:effectLst/>
              </a:rPr>
              <a:t>құрметтеуге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err="1" smtClean="0">
                <a:effectLst/>
              </a:rPr>
              <a:t>міндетті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3200" dirty="0" smtClean="0"/>
              <a:t>Баланың мемлекет алдында міндеті:</a:t>
            </a:r>
          </a:p>
        </p:txBody>
      </p:sp>
      <p:sp>
        <p:nvSpPr>
          <p:cNvPr id="10" name="Управляющая кнопка: возврат 9">
            <a:hlinkClick r:id="rId2" action="ppaction://hlinksldjump" highlightClick="1"/>
          </p:cNvPr>
          <p:cNvSpPr/>
          <p:nvPr/>
        </p:nvSpPr>
        <p:spPr>
          <a:xfrm>
            <a:off x="611560" y="5644070"/>
            <a:ext cx="792088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273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Ата- аналар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18 жасқа толмаған балаға кім жауапты болады?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11560" y="5661248"/>
            <a:ext cx="432048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90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Ата- аналар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Егер бала құқық бұзушылықты жасайтын болса, оған кім жауап береді? </a:t>
            </a:r>
          </a:p>
          <a:p>
            <a:endParaRPr lang="kk-KZ" dirty="0"/>
          </a:p>
          <a:p>
            <a:endParaRPr lang="kk-KZ" dirty="0" smtClean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467544" y="5811514"/>
            <a:ext cx="432048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804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471</TotalTime>
  <Words>259</Words>
  <Application>Microsoft Office PowerPoint</Application>
  <PresentationFormat>Экран (4:3)</PresentationFormat>
  <Paragraphs>52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Мен бала және тұлғамын</vt:lpstr>
      <vt:lpstr>Слайд 2</vt:lpstr>
      <vt:lpstr>Таныстыру  Сайыскерлер:  3 «Б» сынып 3 «В» сынып 3 «Г» сынып</vt:lpstr>
      <vt:lpstr>Слайд 4</vt:lpstr>
      <vt:lpstr>-Сабақты оқу -мектеп талаптарын орындау </vt:lpstr>
      <vt:lpstr>Ата- аналарына қамқор болу. </vt:lpstr>
      <vt:lpstr>Әрбiр бала Қазақстан Республикасының Конституциясын және заңдарын сақтауға, басқа адамдардың құқықтарын, бостандығын, ар-ожданы мен қадiр-қасиетiн, Республиканың мемлекеттiк нышандарын құрметтеуге міндетті</vt:lpstr>
      <vt:lpstr>Ата- аналар</vt:lpstr>
      <vt:lpstr>Ата- аналар</vt:lpstr>
      <vt:lpstr>Тегiне, нәсiлiне және қай ұлтқа жататындығына, әлеуметтiк және мүлiктiк жағдайына, жынысына, тiліне, бiлiмiне, дiнге көзқарасына, тұрғылықты жерiне, денсаулық жағдайына, балаға және ата-анасына немесе басқа заңды өкілдерiне қатысты өзге де мән-жайларға қарамастан, барлық бала тең құқыққа ие.</vt:lpstr>
      <vt:lpstr>Қазақстан Республикасының Конституциясына негiзделедi. </vt:lpstr>
      <vt:lpstr>2002 жылы</vt:lpstr>
      <vt:lpstr>18 жас</vt:lpstr>
      <vt:lpstr>Слайд 14</vt:lpstr>
      <vt:lpstr>Слайд 15</vt:lpstr>
      <vt:lpstr>жағдаяттар</vt:lpstr>
      <vt:lpstr>Слайд 17</vt:lpstr>
      <vt:lpstr>Слайд 18</vt:lpstr>
      <vt:lpstr>Слайд 19</vt:lpstr>
      <vt:lpstr>Слайд 20</vt:lpstr>
      <vt:lpstr>Осымен бүгінгі интеллектуалды ойынымыз аяқталды.  Көп-көп рахмет!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 бала және тұлғамын</dc:title>
  <dc:creator>Sveta</dc:creator>
  <cp:lastModifiedBy>Crown</cp:lastModifiedBy>
  <cp:revision>33</cp:revision>
  <dcterms:created xsi:type="dcterms:W3CDTF">2015-10-12T05:43:26Z</dcterms:created>
  <dcterms:modified xsi:type="dcterms:W3CDTF">2020-10-20T14:58:38Z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301242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D8.0.4</vt:lpwstr>
  </property>
</Properties>
</file>