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77" r:id="rId13"/>
    <p:sldId id="266" r:id="rId14"/>
    <p:sldId id="276" r:id="rId15"/>
    <p:sldId id="267" r:id="rId16"/>
    <p:sldId id="268" r:id="rId17"/>
    <p:sldId id="274" r:id="rId18"/>
    <p:sldId id="271" r:id="rId19"/>
    <p:sldId id="269" r:id="rId20"/>
    <p:sldId id="278" r:id="rId21"/>
    <p:sldId id="270" r:id="rId22"/>
    <p:sldId id="27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9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6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13BEBB-3229-49D0-9F6E-CE0D1C5FB94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B2BF0E-6AD1-4355-A379-CC447A51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2" y="2876359"/>
            <a:ext cx="12095018" cy="2616199"/>
          </a:xfrm>
        </p:spPr>
        <p:txBody>
          <a:bodyPr>
            <a:normAutofit fontScale="90000"/>
          </a:bodyPr>
          <a:lstStyle/>
          <a:p>
            <a:pPr algn="l"/>
            <a: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kk-KZ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Қ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ашықтан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оқыту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кезінде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балаға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қалай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көмектесуге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болады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?»</a:t>
            </a:r>
            <a:r>
              <a:rPr lang="kk-KZ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ата-аналар жиналысы</a:t>
            </a:r>
            <a:br>
              <a:rPr lang="kk-KZ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2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37970"/>
              </p:ext>
            </p:extLst>
          </p:nvPr>
        </p:nvGraphicFramePr>
        <p:xfrm>
          <a:off x="1676400" y="-1"/>
          <a:ext cx="9642763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932">
                  <a:extLst>
                    <a:ext uri="{9D8B030D-6E8A-4147-A177-3AD203B41FA5}">
                      <a16:colId xmlns:a16="http://schemas.microsoft.com/office/drawing/2014/main" xmlns="" val="1136755141"/>
                    </a:ext>
                  </a:extLst>
                </a:gridCol>
                <a:gridCol w="6963831">
                  <a:extLst>
                    <a:ext uri="{9D8B030D-6E8A-4147-A177-3AD203B41FA5}">
                      <a16:colId xmlns:a16="http://schemas.microsoft.com/office/drawing/2014/main" xmlns="" val="1694796774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4-сынып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1043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 оқу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2-3 бет және 1 тапсырма мәтін бойынша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9551364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 (Т 2) /орыс тілі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 сөзден тұратын 1 жаттығу, 1 грамматикалық тапсырма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179640039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жаттау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3-5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фразалар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- 1-3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15-20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9955152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10-15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бірнеше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әрекеттегі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өрнек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теңдеу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есептеумен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297113355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2 - 2,5 бет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7070603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 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2-2,5 бет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23593738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 еңбек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қолөнер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8409755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сұраққа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811129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 - өзі тану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5-7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9105138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 шынықтыру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ерекшеліктеріне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ұсыныстары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жаттығуларды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101055994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186394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11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мінез-құлық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Баланы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қашықтықтан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ата-аналардан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ескеруді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Біріншісі-сіздің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пәтеріңізде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мүмкіндігінше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кеңістігін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орналастыру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керектігі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талаптарды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қанағаттандыруы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үстелі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жарыққа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кішкентай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жетімділігінен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орналасуы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жабдық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жануарларына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жетімді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жарықтандыру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шамдарды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пернетақтаның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үстіне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жетекші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қолымен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қағазға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жабдықты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тастау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ұйымдастырсаңыз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істемеген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жабу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сабақтарына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әрекеттерін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10" y="0"/>
            <a:ext cx="1109749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демалыс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режимі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карантин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демалыс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ауруды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болдырмауға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бағытталған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уақытша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шара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түсіндіріңіз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тоқтатылмайды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қауіпсіздік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мақсатында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табудың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әдеттегі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кестеден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елестетіп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көріңіз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таңертең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шамамен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ояту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Әрине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тұратын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мәжбүр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Ұйқыдан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тұрғаннан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гигиеналық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процедуралардан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кішкене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таңертеңгілік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жаттығулар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ұсынылады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Таңғы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бейімделу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10-15 минут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демалыңыз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кішігірім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үзілістер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әдеттегі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денеге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энергия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резервтерін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түскі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ас)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тағамды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сіңіру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қалпына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келтіру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Түстен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шығармашылық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қызметпен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айналыса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танымдық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бейнелерді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көмектеседі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16-дан 18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сағатқа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тапсырмасын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Ұйқыдан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сағат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планшетті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теледидарды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шектеңіз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Гаджеттердегі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ата-аналық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пайдаланып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түнде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ойнау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бұғаттаңыз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төсекке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жатқызбас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бөлмені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желдетуді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ұмытпаңыз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душ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денесіне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тыныштануына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етеді.Соңғысы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ұйықтатар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алдында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Оны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оптимистік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көзқарасыңызбен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бөлісуге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ұмтылысы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мадақтаңыз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тәртіпке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үйреніп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бала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керектігін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Ересектердің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мақұлдауы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жауапкершілік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сезімін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қалыптастыруға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шабыттандырады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көмектеседі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20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2" y="0"/>
            <a:ext cx="6982691" cy="7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0109"/>
            <a:ext cx="10018713" cy="56110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Баланы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бетінше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ынталандыруға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арттырудың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мотивтері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эрудитталған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ұмтылу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араласу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кеңейту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ниеті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таланттарын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көшбасшы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ұмтылу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қажеттілігі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мәртебесі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ересектерден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жалғастырса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танытса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хоббиіне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бала 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ұмтылады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жетістіктері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көрсеткіші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күнделіктегі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қызықтыратынын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керектігін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бастамаларын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2401"/>
            <a:ext cx="10018713" cy="65254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балаларға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интернетте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қауіпсіз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істеуге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үйрететін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ғаламторда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істейтіні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қолданбаған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үйретуді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желіде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жарияламау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керектігін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ұялы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телефон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нөмірі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мекен-жайы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нөмірі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фотосуреттерді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Өйткені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пайдасына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спам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қалаусыз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хаттарда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жазылғандарға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сенбейтінін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ешқандай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бермейтінін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ескертіңіз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бейтаныс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файлдарды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алмайтындығыңызды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файлдарда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вирустар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ұятсыз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агрессивті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мазмұндағы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фото, видео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Ғаламторда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өтірік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берілмеуі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ешқашан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бетінше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ересектерсіз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білмейтін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желілік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достармен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кездесуге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болмайды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Балаларыңызбен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ғаламторда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іс-әрекеттеріне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біреу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желіде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ренжітсе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агрессивті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сүзгілеу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орнатылып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орнатылғанына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жеткізіңіз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7232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7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1673"/>
            <a:ext cx="10347472" cy="66363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Ғаламторда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ережелерімен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құрылғыда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көретіні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істейтіні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Ғаламтор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ойынға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15-30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минуттық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нәрсені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игеруге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жеткілікті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гаджеттерді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бөлмелерде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болатындығы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келісіңіз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жанына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іліп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тармақты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бұзса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дауыстап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уәде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бергенін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түсіріңіз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орнатыңыз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жанында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алмасаңыз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орнатыңыз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Әрине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ескертіңіз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тәртіпке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келтіріп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қоймай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соңында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құрылғыларды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өшіре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көрнекті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қойыңыз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компьютер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бөлмесінде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шынымен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көрмейсіз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Қонақ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бөлмесіндегі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өткізетін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бөлмедегі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Компьютер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күтуге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игеруге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фотосуреттерді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саусақпен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шығаруды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бағдарламалауды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көрсетіңіз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көбінесе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мінез-құлқын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көшіреді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207818"/>
            <a:ext cx="10782587" cy="626225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 жиналысы күн тәртібінің мәселелері: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қашықтықтан оқыту жүргізілетін білім беру интернет-платформасымен танысу.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жаңа оқу жылындағы білім алушыларды бағалау жүйесі.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оқу тапсырмалары, көлемі.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баланың мінез-құлық қағидалары және жұмыс орны.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52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49383"/>
            <a:ext cx="10486017" cy="6442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құрметтеңіз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іс-әрекеттеріңізде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озбырлыққа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Тиісті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қалыптастырыңыз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басқалардың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пікіріне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Жоғары-билікті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мойындамайды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басқалардың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пікірімен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санаспайды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Баланы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отбасының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істерімен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таныстырыңыз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орындауды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күшін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шыдамдылық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батылдық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танытуға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Мақсатқа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салуды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Баланы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жоспарлауға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іс-қимыл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жоспарын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құруға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Бірқатар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іс-әрекеттерге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Оны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сөйлесуге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мінез-құлқының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оңтайлы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Балада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адамгершілік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қасиеттерді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қалыптастырыңыз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мейірімділік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әдептілік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жанашырлық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жауапкершілік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Мүмкіндігінше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өмірдің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әдеттегі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ырғағын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сақтаңыз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дәстүрлерді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ойындарды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жасаңыз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әсіресе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үйде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шараларына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Мүмкіндігінше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құрдастарымен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ойнауды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сөйлесуді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жалғастыруға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шақырыңыз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Стресс пен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дағдарыс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ата-аналармен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сөйлесуге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көбірек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ерекшеліктерін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балаларыңызбен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сөйлесіңіз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балаларыңызда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проблемалар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мәселелерді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бірлесіп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алаңдаушылығын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жеңілдетеді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эмоцияларын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басқаруға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болатындығы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кеңестер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ересектердің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мінез-құлқы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эмоцияларын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бақылайды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6645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"/>
            <a:ext cx="12153900" cy="68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630383"/>
            <a:ext cx="11887200" cy="8382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Қашықтықтан оқыту жүргізілетін білім беру интернет-платформасымен танысу.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073" y="1468584"/>
            <a:ext cx="10889672" cy="51538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 процесін қашықтықтан ұйымдастыру үшін мектеп Ғаламтор-платформаға қосылуы тиіс.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Қашықтықтан оқытуды ұйымдастыру үшін біздің мектеп ______________ интернет-платформа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Платформаға шығу үшін мына сілтеме бойынша өту қажет_________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Тіркеуден өту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Өзіңіз туралы ақпаратты жаңарту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 аударыңыз! Сынып жетекшісі мектеп таңдаған платформаның функционалдық ерекшеліктерін түсіндіреді (оқу тапсырмаларын қалай алуға болады, интернет-платформаның мүмкіндіктерін пайдалана отырып БЖБ мен ТЖБ-ны қалай орындауға болады, ата-аналарға арналған функционал, оқушыларға арналған функционал және т. б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Қашықтықтан оқыту процесі санитарлық-эпидемиологиялық ережелер мен нормалардың (бұдан әрі-СанПиН) талаптарын және оқу уақытын ұтымды пайдалануды ескере отырып, синхронды да, асинхронды да форматта жүргізілуі мүмкін. Бұл жағдайда сабақтар екі форматты біріктіре отырып немесе тек асинхронды форматта өткізілуі мүмкін.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Синхронды форматта оқыту мұғалімнің интернет-платформалардың мүмкіндіктерін пайдалана отырып, нақты уақытта білім алушылармен тікелей байланысын (стриминг) көздейді.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 бір бөлігі (30-80%) ағынға шығу үшін пайдаланылады, қалған бөлігі асинхронды форматта өткізілуі мүмкін.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 асинхронды форматы мұғалімнің білім алушылармен өз бетінше оқуға арналған контентті және оларға арналған оқу тапсырмаларын қамтитын, кейіннен мұғалімнің кері байланысы бар интернет-платформалардың мүмкіндіктері арқылы өзара іс-қимылын білдіреді.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140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7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6982"/>
            <a:ext cx="11028217" cy="676101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kk-KZ" b="1" i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Жаңа оқу жылындағы білім алушыларды бағалау жүйесі.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Білім алушыларды бағалау электрондық журналдар арқылы жүргізіледі. Бұл жүйелерде ата-аналар мұғаліммен кері байланыс ала алады, сабақ кестесін көре алады, баланың қандай бағалар алғанын біледі, мұғалімге сұрақтар қояды, мектептегі оқиғалар мен іс-шаралар туралы әрдайым хабардар болады, қосымша білім беру ресурстарына үнемі онлайн режимінде қол жеткізе алады.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 алаңдарда бейнесабақтар, тапсырмалар, өткен материал бойынша мұғалімдердің сұрақтарына жауаптар орналастырылған.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 аударыңыз! Электрондық журналдар болмаған жағдайда-білім алушылардың оқу жетістіктерін бағалау қағаз журналдарда жүзеге асырылады.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2-11-сыныптарда 2020-2021 оқу жылында коронавирустық инфекцияның таралуына жол бермеуге байланысты шектеу іс-шараларына байланысты бағалау қағидаларына өзгерістер енгізілді. Педагог "білім алушылардың үлгерімін ағымдағы бақылауды, аралық және қорытынды аттестаттауды жүргізудің үлгілік қағидаларын бекіту туралы"Қазақстан Республикасы Білім және ғылым министрінің 2008 жылғы 18 наурыздағы № 125 бұйрығына сәйкес бағалау көзделген пәндер бойынша бөлім үшін 1 жиынтық жұмыс (бұдан әрі - БЖБ) және тоқсан үшін 1 жиынтық жұмыс (бұдан әрі - ТЖБ) жүргізеді.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БЖБ және ТЖБ өткізілетін пәндер мектептің оқу жұмыс жоспарына сәйкес анықталады.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Коронавирустық инфекцияға жол бермеуге байланысты шектеу іс-шараларына байланысты бағалау қағидаларына өзгерістер енгізілді: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- 1-сынып білім алушылары бағаланбайды;;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- 2-11 сыныптарда білім алушылардың оқу жетістіктері күн сайын бағаланатын болады, тоқсанда бір рет бөлім үшін 1 жиынтық жұмыс (бұдан әрі – БЖБ) және тоқсан үшін 1 жиынтық бағалау (бұдан әрі – ТЖБ) жүргізіледі);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БЖБ 2-11 сыныптарда 2020 жылғы 5-15 қазан аралығында, ТЖБ 2-11 сыныптарда-2020 жылғы 28 қазаннан бастап өткізу ұсынылады. Әр мектеп жиынтық бағалауды өткізу уақытын таңдайды;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Тоқсанға баға қою кезінде күнделікті бағалау нәтижелері, 1 БЖБ, 1 ТЖБ ескеріледі.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Карантин, әлеуметтік, табиғи және техногендік сипаттағы төтенше жағдайлар жағдайларында білім алушылардың оқу жетістіктері балдарды қою арқылы формативті бағаланады. Бұл ретте қалыптастырушы бағалау үшін 2-11 сыныптарда 1-ден 10 балға дейін балл қойылады. Кері байланыс беру үшін мұғалімдер электронды журналдың айдарларын қолданады. Қажет болса, бағалау ережелерін жасаушылардан - ұлттық білім академиясының мамандарынан толық ақпарат алуға болады. Ы. Алтынсарин сайтында nao.kz "сұрақ-жауап"айдарында.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 бағаны электрондық журнал форматында шығару кезінде балдар саны мынадай арақатынаста есептеледі: ФО - 25%, 1 СОР – 25 %, СЧ – 50 %.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"Өзін-өзі тану", "Көркем еңбек", "Музыка", "Дене шынықтыру", "кәсіпкерлік және бизнес негіздері", "Графика және жобалау"оқу пәндері бойынша жиынтық бағалау жүргізілмейді.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0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65" y="2195946"/>
            <a:ext cx="10018713" cy="175259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kk-KZ" b="1" i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Оқу сабақтары, көлемі.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 аударыңыз! "Үй тапсырмасын" дәстүрлі түсіну өзгереді, қашықтықтан оқыту жағдайында оқушылар үй жағдайында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 тапсырмаларын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 бетінше орындайды.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 сынып жетекшісі өз сыныбы үшін кестені қолданады.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99328"/>
              </p:ext>
            </p:extLst>
          </p:nvPr>
        </p:nvGraphicFramePr>
        <p:xfrm>
          <a:off x="1731818" y="0"/>
          <a:ext cx="9476509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2744">
                  <a:extLst>
                    <a:ext uri="{9D8B030D-6E8A-4147-A177-3AD203B41FA5}">
                      <a16:colId xmlns:a16="http://schemas.microsoft.com/office/drawing/2014/main" xmlns="" val="3185479701"/>
                    </a:ext>
                  </a:extLst>
                </a:gridCol>
                <a:gridCol w="6843765">
                  <a:extLst>
                    <a:ext uri="{9D8B030D-6E8A-4147-A177-3AD203B41FA5}">
                      <a16:colId xmlns:a16="http://schemas.microsoft.com/office/drawing/2014/main" xmlns="" val="2513806810"/>
                    </a:ext>
                  </a:extLst>
                </a:gridCol>
              </a:tblGrid>
              <a:tr h="624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Пәндер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 сабаққа арналған тапсырманың түрі мен көлемі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2430500870"/>
                  </a:ext>
                </a:extLst>
              </a:tr>
              <a:tr h="6246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1-сынып (2-ші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жарты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жылдық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418884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 ашу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1646740075"/>
                  </a:ext>
                </a:extLst>
              </a:tr>
              <a:tr h="624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 (Т 2) /орыс тілі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1663054246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 тілі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сөзді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жаттау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1296703230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мысалдардың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2-бағаны, 6-дан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197699560"/>
                  </a:ext>
                </a:extLst>
              </a:tr>
              <a:tr h="618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беттен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1-2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сұраққа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4022141737"/>
                  </a:ext>
                </a:extLst>
              </a:tr>
              <a:tr h="618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 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беттен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1-2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сұраққа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2984803183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 еңбек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қолөнер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2300859862"/>
                  </a:ext>
                </a:extLst>
              </a:tr>
              <a:tr h="936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бейне-ресурсты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502700284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 - өзі тану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әңгіме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3-5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1989833630"/>
                  </a:ext>
                </a:extLst>
              </a:tr>
              <a:tr h="124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 шынықтыру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ерекшеліктеріне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ұсыныстары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жаттығуларды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6" marR="45646" marT="0" marB="0"/>
                </a:tc>
                <a:extLst>
                  <a:ext uri="{0D108BD9-81ED-4DB2-BD59-A6C34878D82A}">
                    <a16:rowId xmlns:a16="http://schemas.microsoft.com/office/drawing/2014/main" xmlns="" val="58444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95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89038"/>
              </p:ext>
            </p:extLst>
          </p:nvPr>
        </p:nvGraphicFramePr>
        <p:xfrm>
          <a:off x="1967344" y="-1"/>
          <a:ext cx="9587347" cy="694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537">
                  <a:extLst>
                    <a:ext uri="{9D8B030D-6E8A-4147-A177-3AD203B41FA5}">
                      <a16:colId xmlns:a16="http://schemas.microsoft.com/office/drawing/2014/main" xmlns="" val="2139463224"/>
                    </a:ext>
                  </a:extLst>
                </a:gridCol>
                <a:gridCol w="6923810">
                  <a:extLst>
                    <a:ext uri="{9D8B030D-6E8A-4147-A177-3AD203B41FA5}">
                      <a16:colId xmlns:a16="http://schemas.microsoft.com/office/drawing/2014/main" xmlns="" val="985589867"/>
                    </a:ext>
                  </a:extLst>
                </a:gridCol>
              </a:tblGrid>
              <a:tr h="70147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2-сынып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390998"/>
                  </a:ext>
                </a:extLst>
              </a:tr>
              <a:tr h="35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 оқу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1,5 - 2 бетті оқу және мәтін бойынша 1 тапсырма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1076545587"/>
                  </a:ext>
                </a:extLst>
              </a:tr>
              <a:tr h="701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 (Т 2) /орыс тілі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15 - 25 сөзден тұратын 1 жаттығу, 1 грамматикалық тапсырма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834239119"/>
                  </a:ext>
                </a:extLst>
              </a:tr>
              <a:tr h="35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 тілі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сөзді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жаттау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4065801633"/>
                  </a:ext>
                </a:extLst>
              </a:tr>
              <a:tr h="701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мәтіндік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бірнеше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әрекеттегі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2-3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өрнек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1520099240"/>
                  </a:ext>
                </a:extLst>
              </a:tr>
              <a:tr h="35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3336680945"/>
                  </a:ext>
                </a:extLst>
              </a:tr>
              <a:tr h="35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 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1,5-2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3711470955"/>
                  </a:ext>
                </a:extLst>
              </a:tr>
              <a:tr h="35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 еңбек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қолөнер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1683187260"/>
                  </a:ext>
                </a:extLst>
              </a:tr>
              <a:tr h="1052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бейне-ресурсты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4020347415"/>
                  </a:ext>
                </a:extLst>
              </a:tr>
              <a:tr h="35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 - өзі тану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әңгіме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3-5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3575868916"/>
                  </a:ext>
                </a:extLst>
              </a:tr>
              <a:tr h="1402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 шынықтыру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ерекшеліктеріне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ұсыныстары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жаттығуларды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xmlns="" val="326349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5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42338"/>
              </p:ext>
            </p:extLst>
          </p:nvPr>
        </p:nvGraphicFramePr>
        <p:xfrm>
          <a:off x="1759527" y="-2"/>
          <a:ext cx="9961418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462">
                  <a:extLst>
                    <a:ext uri="{9D8B030D-6E8A-4147-A177-3AD203B41FA5}">
                      <a16:colId xmlns:a16="http://schemas.microsoft.com/office/drawing/2014/main" xmlns="" val="511280581"/>
                    </a:ext>
                  </a:extLst>
                </a:gridCol>
                <a:gridCol w="7193956">
                  <a:extLst>
                    <a:ext uri="{9D8B030D-6E8A-4147-A177-3AD203B41FA5}">
                      <a16:colId xmlns:a16="http://schemas.microsoft.com/office/drawing/2014/main" xmlns="" val="2225247058"/>
                    </a:ext>
                  </a:extLst>
                </a:gridCol>
              </a:tblGrid>
              <a:tr h="28674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3-сынып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6765847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 оқу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2-3 бет және 1 тапсырма мәтін бойынша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66533434"/>
                  </a:ext>
                </a:extLst>
              </a:tr>
              <a:tr h="597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 (Т 2) /орыс тілі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30 - 40 сөзден тұратын 1 жаттығу, 1 грамматикалық тапсырма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2348365659"/>
                  </a:ext>
                </a:extLst>
              </a:tr>
              <a:tr h="597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жаттау 3-5 фразалар;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- 1-3 жаттығу, 15-20 сөз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2595121952"/>
                  </a:ext>
                </a:extLst>
              </a:tr>
              <a:tr h="1194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10-15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бірнеше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әрекеттегі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өрнек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теңдеу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есептеумен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030703552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055188523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 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371657120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 еңбек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қолөнер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1323140924"/>
                  </a:ext>
                </a:extLst>
              </a:tr>
              <a:tr h="896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сұраққа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1756682353"/>
                  </a:ext>
                </a:extLst>
              </a:tr>
              <a:tr h="597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 - өзі тану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5-7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81099842"/>
                  </a:ext>
                </a:extLst>
              </a:tr>
              <a:tr h="1194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 шынықтыру 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ерекшеліктеріне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ұсыныстары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жаттығуларды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542474141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xmlns="" val="371222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224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2452</Words>
  <Application>Microsoft Office PowerPoint</Application>
  <PresentationFormat>Произвольный</PresentationFormat>
  <Paragraphs>215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Параллакс</vt:lpstr>
      <vt:lpstr>     Тақырыбы:"Қашықтан оқыту кезінде балаға                    қалай көмектесуге болады?» Республикалық ата-аналар жиналысы   </vt:lpstr>
      <vt:lpstr>Презентация PowerPoint</vt:lpstr>
      <vt:lpstr>1. Қашықтықтан оқыту жүргізілетін білім беру интернет-платформасымен танысу. </vt:lpstr>
      <vt:lpstr>Презентация PowerPoint</vt:lpstr>
      <vt:lpstr>Презентация PowerPoint</vt:lpstr>
      <vt:lpstr>3. Оқу сабақтары, көлемі. Назар аударыңыз! "Үй тапсырмасын" дәстүрлі түсіну өзгереді, қашықтықтан оқыту жағдайында оқушылар үй жағдайында оқу тапсырмаларын өз бетінше орындайды. Әр сынып жетекшісі өз сыныбы үшін кестені қолданады.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Республикалық ата-аналар жиналысы Тақырыбы:"Қашықтан оқыту кезінде балаға            қалай көмектесуге болады?»</dc:title>
  <dc:creator>User</dc:creator>
  <cp:lastModifiedBy>admin2</cp:lastModifiedBy>
  <cp:revision>7</cp:revision>
  <dcterms:created xsi:type="dcterms:W3CDTF">2020-09-16T17:24:41Z</dcterms:created>
  <dcterms:modified xsi:type="dcterms:W3CDTF">2020-09-17T04:35:32Z</dcterms:modified>
</cp:coreProperties>
</file>